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6800" cy="30279975"/>
  <p:notesSz cx="6794500" cy="9906000"/>
  <p:defaultTextStyle>
    <a:defPPr>
      <a:defRPr lang="de-DE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3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30" d="100"/>
          <a:sy n="30" d="100"/>
        </p:scale>
        <p:origin x="-1728" y="1094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5EC45-41AA-4F82-A7FD-0D188A699375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2950"/>
            <a:ext cx="262255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95205-D4E5-4431-AD50-35F64CC07D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348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95205-D4E5-4431-AD50-35F64CC07DB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377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27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243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6264736" y="5355072"/>
            <a:ext cx="11254060" cy="11407560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2553" y="5355072"/>
            <a:ext cx="33405737" cy="11407560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778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6496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02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2554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5188899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1590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66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8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80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7788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5139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00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hteck 32"/>
          <p:cNvSpPr/>
          <p:nvPr/>
        </p:nvSpPr>
        <p:spPr>
          <a:xfrm>
            <a:off x="490858" y="9595371"/>
            <a:ext cx="20460670" cy="4176463"/>
          </a:xfrm>
          <a:prstGeom prst="rect">
            <a:avLst/>
          </a:prstGeom>
          <a:solidFill>
            <a:srgbClr val="F2F3E5"/>
          </a:solidFill>
          <a:ln w="508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20392" y="9955411"/>
            <a:ext cx="18178780" cy="3600399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de-DE" sz="8000" b="1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Machen Sie den Heizungs-Check!</a:t>
            </a:r>
            <a:r>
              <a:rPr lang="de-DE" sz="8000" b="1" dirty="0" smtClean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/>
            </a:r>
            <a:br>
              <a:rPr lang="de-DE" sz="8000" b="1" dirty="0" smtClean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</a:br>
            <a:r>
              <a:rPr lang="de-DE" sz="5000" b="1" dirty="0" smtClean="0">
                <a:solidFill>
                  <a:srgbClr val="92D050"/>
                </a:solidFill>
                <a:latin typeface="Frutiger LT Com 45 Light" panose="020B0303030504020204" pitchFamily="34" charset="0"/>
                <a:ea typeface="+mn-ea"/>
                <a:cs typeface="Arial" panose="020B0604020202020204" pitchFamily="34" charset="0"/>
              </a:rPr>
              <a:t>Effizient </a:t>
            </a:r>
            <a:r>
              <a:rPr lang="de-DE" sz="5000" b="1" dirty="0">
                <a:solidFill>
                  <a:srgbClr val="92D050"/>
                </a:solidFill>
                <a:latin typeface="Frutiger LT Com 45 Light" panose="020B0303030504020204" pitchFamily="34" charset="0"/>
                <a:ea typeface="+mn-ea"/>
                <a:cs typeface="Arial" panose="020B0604020202020204" pitchFamily="34" charset="0"/>
              </a:rPr>
              <a:t>heizen und Kosten </a:t>
            </a:r>
            <a:r>
              <a:rPr lang="de-DE" sz="5000" b="1" dirty="0" smtClean="0">
                <a:solidFill>
                  <a:srgbClr val="92D050"/>
                </a:solidFill>
                <a:latin typeface="Frutiger LT Com 45 Light" panose="020B0303030504020204" pitchFamily="34" charset="0"/>
                <a:ea typeface="+mn-ea"/>
                <a:cs typeface="Arial" panose="020B0604020202020204" pitchFamily="34" charset="0"/>
              </a:rPr>
              <a:t>sparen</a:t>
            </a:r>
            <a:endParaRPr lang="de-DE" sz="5000" b="1" dirty="0">
              <a:solidFill>
                <a:srgbClr val="92D050"/>
              </a:solidFill>
              <a:latin typeface="Frutiger LT Com 45 Light" panose="020B0303030504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54" name="Gruppieren 53"/>
          <p:cNvGrpSpPr/>
          <p:nvPr/>
        </p:nvGrpSpPr>
        <p:grpSpPr>
          <a:xfrm>
            <a:off x="529874" y="14275890"/>
            <a:ext cx="10379550" cy="12148143"/>
            <a:chOff x="476648" y="3771107"/>
            <a:chExt cx="10234648" cy="6394032"/>
          </a:xfrm>
        </p:grpSpPr>
        <p:sp>
          <p:nvSpPr>
            <p:cNvPr id="55" name="Rechteck 54"/>
            <p:cNvSpPr/>
            <p:nvPr/>
          </p:nvSpPr>
          <p:spPr>
            <a:xfrm>
              <a:off x="476648" y="3771107"/>
              <a:ext cx="10234648" cy="909614"/>
            </a:xfrm>
            <a:prstGeom prst="rect">
              <a:avLst/>
            </a:prstGeom>
            <a:solidFill>
              <a:srgbClr val="F2F3E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Rechteck 57"/>
            <p:cNvSpPr/>
            <p:nvPr/>
          </p:nvSpPr>
          <p:spPr>
            <a:xfrm>
              <a:off x="476648" y="3775941"/>
              <a:ext cx="10234648" cy="6389198"/>
            </a:xfrm>
            <a:prstGeom prst="rect">
              <a:avLst/>
            </a:prstGeom>
            <a:noFill/>
            <a:ln w="889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de-DE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de-DE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de-DE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4" name="Rechteck 73"/>
          <p:cNvSpPr/>
          <p:nvPr/>
        </p:nvSpPr>
        <p:spPr>
          <a:xfrm>
            <a:off x="11646931" y="15402006"/>
            <a:ext cx="9188177" cy="9531240"/>
          </a:xfrm>
          <a:prstGeom prst="rect">
            <a:avLst/>
          </a:prstGeom>
          <a:noFill/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5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5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5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44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Neutrale </a:t>
            </a:r>
            <a:r>
              <a:rPr lang="de-DE" sz="44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Prüfung  </a:t>
            </a:r>
            <a:r>
              <a:rPr lang="de-DE" sz="11000" b="1" baseline="-10000" dirty="0" smtClean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  <a:sym typeface="Wingdings"/>
              </a:rPr>
              <a:t></a:t>
            </a:r>
            <a:r>
              <a:rPr lang="de-DE" sz="44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 </a:t>
            </a:r>
            <a:endParaRPr lang="de-DE" sz="4400" dirty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/>
            <a:endParaRPr lang="de-DE" sz="4400" b="1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44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Schwachstellen </a:t>
            </a:r>
            <a:r>
              <a:rPr lang="de-DE" sz="44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finden  </a:t>
            </a:r>
            <a:r>
              <a:rPr lang="de-DE" sz="9600" b="1" baseline="-10000" dirty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  <a:sym typeface="Wingdings"/>
              </a:rPr>
              <a:t></a:t>
            </a:r>
            <a:endParaRPr lang="de-DE" sz="4400" b="1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/>
            <a:endParaRPr lang="de-DE" sz="4400" b="1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44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Handlungsoptionen </a:t>
            </a:r>
            <a:r>
              <a:rPr lang="de-DE" sz="44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ermitteln  </a:t>
            </a:r>
            <a:r>
              <a:rPr lang="de-DE" sz="9600" b="1" baseline="-10000" dirty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  <a:sym typeface="Wingdings"/>
              </a:rPr>
              <a:t></a:t>
            </a:r>
            <a:endParaRPr lang="de-DE" sz="4400" b="1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/>
            <a:endParaRPr lang="de-DE" sz="4400" b="1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44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Bei Bedarf Maßnahmen</a:t>
            </a:r>
            <a:br>
              <a:rPr lang="de-DE" sz="44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</a:br>
            <a:r>
              <a:rPr lang="de-DE" sz="44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umsetzen und Kosten </a:t>
            </a:r>
            <a:r>
              <a:rPr lang="de-DE" sz="44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sparen     </a:t>
            </a:r>
            <a:endParaRPr lang="de-DE" sz="4400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/>
            <a:endParaRPr lang="de-DE" sz="4400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44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Keine </a:t>
            </a:r>
            <a:r>
              <a:rPr lang="de-DE" sz="44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Verpflichtungen  </a:t>
            </a:r>
            <a:r>
              <a:rPr lang="de-DE" sz="9600" b="1" baseline="-10000" dirty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  <a:sym typeface="Wingdings"/>
              </a:rPr>
              <a:t></a:t>
            </a:r>
            <a:endParaRPr lang="de-DE" sz="4400" b="1" dirty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/>
            <a:endParaRPr lang="de-DE" sz="5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5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Ellipse 30"/>
          <p:cNvSpPr/>
          <p:nvPr/>
        </p:nvSpPr>
        <p:spPr>
          <a:xfrm rot="1120528">
            <a:off x="14474183" y="4920751"/>
            <a:ext cx="5964518" cy="3456698"/>
          </a:xfrm>
          <a:prstGeom prst="ellipse">
            <a:avLst/>
          </a:prstGeom>
          <a:noFill/>
          <a:ln w="762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0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Jetzt Termin vereinbaren!</a:t>
            </a:r>
            <a:endParaRPr lang="de-DE" sz="5000" b="1" dirty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M:\oe195\Projekte\Laufende_Projekte\214850 HeiCePeCe\Bearbeitung\zum Heizungs-Check\Material und Literatur\Logo NKI\bmub_nki_gefoer_web_300dpi_de_quer_anschnit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6683" y="27021307"/>
            <a:ext cx="8590117" cy="3129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:\oe195\Projekte\Laufende_Projekte\214850 HeiCePeCe\Bearbeitung\zum Heizungs-Check\Material und Literatur\Bilddatenbank ZVSHK\Kamin- und Ofen-Check0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26" y="352829"/>
            <a:ext cx="13108694" cy="8738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392"/>
          <a:stretch/>
        </p:blipFill>
        <p:spPr bwMode="auto">
          <a:xfrm>
            <a:off x="14655750" y="185543"/>
            <a:ext cx="5853459" cy="3033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hteck 24"/>
          <p:cNvSpPr/>
          <p:nvPr/>
        </p:nvSpPr>
        <p:spPr>
          <a:xfrm>
            <a:off x="6882515" y="27132006"/>
            <a:ext cx="5914168" cy="2919291"/>
          </a:xfrm>
          <a:prstGeom prst="rect">
            <a:avLst/>
          </a:prstGeom>
          <a:solidFill>
            <a:srgbClr val="F2F3E5"/>
          </a:solidFill>
          <a:ln w="508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0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Wo kann ich mich melden?</a:t>
            </a:r>
          </a:p>
          <a:p>
            <a:pPr algn="ctr"/>
            <a:r>
              <a:rPr lang="de-DE" sz="30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Ansprechpartner</a:t>
            </a:r>
          </a:p>
          <a:p>
            <a:pPr algn="ctr"/>
            <a:r>
              <a:rPr lang="de-DE" sz="30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Mail</a:t>
            </a:r>
          </a:p>
          <a:p>
            <a:pPr algn="ctr"/>
            <a:r>
              <a:rPr lang="de-DE" sz="30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Telefon</a:t>
            </a:r>
          </a:p>
        </p:txBody>
      </p:sp>
      <p:sp>
        <p:nvSpPr>
          <p:cNvPr id="26" name="Rechteck 25"/>
          <p:cNvSpPr/>
          <p:nvPr/>
        </p:nvSpPr>
        <p:spPr>
          <a:xfrm>
            <a:off x="529875" y="27132006"/>
            <a:ext cx="5724848" cy="282017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0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Logo Anbieter </a:t>
            </a:r>
            <a:endParaRPr lang="de-DE" sz="3000" dirty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87101" y="14814684"/>
            <a:ext cx="9865096" cy="73866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de-DE" sz="4200" b="1" dirty="0" smtClean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Wie funktioniert der Heizungs-Check?</a:t>
            </a:r>
            <a:endParaRPr lang="de-DE" sz="4200" dirty="0">
              <a:solidFill>
                <a:srgbClr val="92D050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548874" y="16011317"/>
            <a:ext cx="10360550" cy="1003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de-DE" sz="3600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Fachmann </a:t>
            </a:r>
            <a:r>
              <a:rPr lang="de-DE" sz="3600" dirty="0">
                <a:latin typeface="Frutiger LT Com 45 Light" panose="020B0303030504020204" pitchFamily="34" charset="0"/>
                <a:cs typeface="Arial" panose="020B0604020202020204" pitchFamily="34" charset="0"/>
              </a:rPr>
              <a:t>suchen und Vor-Ort-Termin</a:t>
            </a:r>
            <a:br>
              <a:rPr lang="de-DE" sz="3600" dirty="0">
                <a:latin typeface="Frutiger LT Com 45 Light" panose="020B0303030504020204" pitchFamily="34" charset="0"/>
                <a:cs typeface="Arial" panose="020B0604020202020204" pitchFamily="34" charset="0"/>
              </a:rPr>
            </a:br>
            <a:r>
              <a:rPr lang="de-DE" sz="3600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vereinbaren (Dauer </a:t>
            </a:r>
            <a:r>
              <a:rPr lang="de-DE" sz="3600" dirty="0">
                <a:latin typeface="Frutiger LT Com 45 Light" panose="020B0303030504020204" pitchFamily="34" charset="0"/>
                <a:cs typeface="Arial" panose="020B0604020202020204" pitchFamily="34" charset="0"/>
              </a:rPr>
              <a:t>ca. 1 </a:t>
            </a:r>
            <a:r>
              <a:rPr lang="de-DE" sz="3600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Stunde, Kosten</a:t>
            </a:r>
            <a:br>
              <a:rPr lang="de-DE" sz="3600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</a:br>
            <a:r>
              <a:rPr lang="de-DE" sz="3600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für</a:t>
            </a:r>
            <a:r>
              <a:rPr lang="de-DE" sz="3600" dirty="0">
                <a:latin typeface="Frutiger LT Com 45 Light" panose="020B0303030504020204" pitchFamily="34" charset="0"/>
                <a:cs typeface="Arial" panose="020B0604020202020204" pitchFamily="34" charset="0"/>
              </a:rPr>
              <a:t> </a:t>
            </a:r>
            <a:r>
              <a:rPr lang="de-DE" sz="3600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Ein- und Zweifamilienhäuser ca. 100 €)</a:t>
            </a:r>
            <a:endParaRPr lang="de-DE" sz="3600" dirty="0"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endParaRPr lang="de-DE" sz="3600" dirty="0" smtClean="0"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endParaRPr lang="de-DE" sz="3600" dirty="0"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de-DE" sz="3600" dirty="0">
                <a:latin typeface="Frutiger LT Com 45 Light" panose="020B0303030504020204" pitchFamily="34" charset="0"/>
                <a:cs typeface="Arial" panose="020B0604020202020204" pitchFamily="34" charset="0"/>
              </a:rPr>
              <a:t>Prüfung der </a:t>
            </a:r>
            <a:r>
              <a:rPr lang="de-DE" sz="3600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kompletten </a:t>
            </a:r>
            <a:r>
              <a:rPr lang="de-DE" sz="3600" dirty="0">
                <a:latin typeface="Frutiger LT Com 45 Light" panose="020B0303030504020204" pitchFamily="34" charset="0"/>
                <a:cs typeface="Arial" panose="020B0604020202020204" pitchFamily="34" charset="0"/>
              </a:rPr>
              <a:t>Heizungsanlage</a:t>
            </a:r>
            <a:br>
              <a:rPr lang="de-DE" sz="3600" dirty="0">
                <a:latin typeface="Frutiger LT Com 45 Light" panose="020B0303030504020204" pitchFamily="34" charset="0"/>
                <a:cs typeface="Arial" panose="020B0604020202020204" pitchFamily="34" charset="0"/>
              </a:rPr>
            </a:br>
            <a:r>
              <a:rPr lang="de-DE" sz="3600" dirty="0">
                <a:latin typeface="Frutiger LT Com 45 Light" panose="020B0303030504020204" pitchFamily="34" charset="0"/>
                <a:cs typeface="Arial" panose="020B0604020202020204" pitchFamily="34" charset="0"/>
              </a:rPr>
              <a:t>vom Wärmeerzeuger bis zur Wärmeverteilung </a:t>
            </a:r>
          </a:p>
          <a:p>
            <a:pPr algn="ctr">
              <a:spcBef>
                <a:spcPts val="600"/>
              </a:spcBef>
            </a:pPr>
            <a:endParaRPr lang="de-DE" sz="3600" dirty="0" smtClean="0"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endParaRPr lang="de-DE" sz="3600" dirty="0"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de-DE" sz="3600" dirty="0">
                <a:latin typeface="Frutiger LT Com 45 Light" panose="020B0303030504020204" pitchFamily="34" charset="0"/>
                <a:cs typeface="Arial" panose="020B0604020202020204" pitchFamily="34" charset="0"/>
              </a:rPr>
              <a:t>Bewertung der Qualität der</a:t>
            </a:r>
            <a:br>
              <a:rPr lang="de-DE" sz="3600" dirty="0">
                <a:latin typeface="Frutiger LT Com 45 Light" panose="020B0303030504020204" pitchFamily="34" charset="0"/>
                <a:cs typeface="Arial" panose="020B0604020202020204" pitchFamily="34" charset="0"/>
              </a:rPr>
            </a:br>
            <a:r>
              <a:rPr lang="de-DE" sz="3600" dirty="0">
                <a:latin typeface="Frutiger LT Com 45 Light" panose="020B0303030504020204" pitchFamily="34" charset="0"/>
                <a:cs typeface="Arial" panose="020B0604020202020204" pitchFamily="34" charset="0"/>
              </a:rPr>
              <a:t>einzelnen Anlagenkomponenten</a:t>
            </a:r>
          </a:p>
          <a:p>
            <a:pPr algn="ctr">
              <a:spcBef>
                <a:spcPts val="600"/>
              </a:spcBef>
            </a:pPr>
            <a:endParaRPr lang="de-DE" sz="3600" dirty="0" smtClean="0"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endParaRPr lang="de-DE" sz="3600" dirty="0"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de-DE" sz="3600" dirty="0">
                <a:latin typeface="Frutiger LT Com 45 Light" panose="020B0303030504020204" pitchFamily="34" charset="0"/>
                <a:cs typeface="Arial" panose="020B0604020202020204" pitchFamily="34" charset="0"/>
              </a:rPr>
              <a:t>Erstellung eines standardisiertes Prüfprotokolls</a:t>
            </a:r>
            <a:br>
              <a:rPr lang="de-DE" sz="3600" dirty="0">
                <a:latin typeface="Frutiger LT Com 45 Light" panose="020B0303030504020204" pitchFamily="34" charset="0"/>
                <a:cs typeface="Arial" panose="020B0604020202020204" pitchFamily="34" charset="0"/>
              </a:rPr>
            </a:br>
            <a:r>
              <a:rPr lang="de-DE" sz="3600" dirty="0">
                <a:latin typeface="Frutiger LT Com 45 Light" panose="020B0303030504020204" pitchFamily="34" charset="0"/>
                <a:cs typeface="Arial" panose="020B0604020202020204" pitchFamily="34" charset="0"/>
              </a:rPr>
              <a:t>zur Gesamtbewertung der Anlageneffizienz,</a:t>
            </a:r>
            <a:br>
              <a:rPr lang="de-DE" sz="3600" dirty="0">
                <a:latin typeface="Frutiger LT Com 45 Light" panose="020B0303030504020204" pitchFamily="34" charset="0"/>
                <a:cs typeface="Arial" panose="020B0604020202020204" pitchFamily="34" charset="0"/>
              </a:rPr>
            </a:br>
            <a:r>
              <a:rPr lang="de-DE" sz="3600" dirty="0">
                <a:latin typeface="Frutiger LT Com 45 Light" panose="020B0303030504020204" pitchFamily="34" charset="0"/>
                <a:cs typeface="Arial" panose="020B0604020202020204" pitchFamily="34" charset="0"/>
              </a:rPr>
              <a:t>Beratung durch </a:t>
            </a:r>
            <a:r>
              <a:rPr lang="de-DE" sz="3600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den Fachmann</a:t>
            </a:r>
            <a:endParaRPr lang="de-DE" sz="3600" dirty="0">
              <a:latin typeface="Frutiger LT Com 45 Light" panose="020B0303030504020204" pitchFamily="34" charset="0"/>
              <a:cs typeface="Arial" panose="020B0604020202020204" pitchFamily="34" charset="0"/>
            </a:endParaRPr>
          </a:p>
        </p:txBody>
      </p:sp>
      <p:grpSp>
        <p:nvGrpSpPr>
          <p:cNvPr id="27" name="Gruppieren 26"/>
          <p:cNvGrpSpPr/>
          <p:nvPr/>
        </p:nvGrpSpPr>
        <p:grpSpPr>
          <a:xfrm>
            <a:off x="5464229" y="18255979"/>
            <a:ext cx="540660" cy="5867548"/>
            <a:chOff x="15661952" y="13915851"/>
            <a:chExt cx="540660" cy="3213347"/>
          </a:xfrm>
        </p:grpSpPr>
        <p:sp>
          <p:nvSpPr>
            <p:cNvPr id="28" name="Pfeil nach unten 27"/>
            <p:cNvSpPr/>
            <p:nvPr/>
          </p:nvSpPr>
          <p:spPr>
            <a:xfrm>
              <a:off x="15661952" y="13915851"/>
              <a:ext cx="540000" cy="504056"/>
            </a:xfrm>
            <a:prstGeom prst="downArrow">
              <a:avLst/>
            </a:prstGeom>
            <a:solidFill>
              <a:srgbClr val="92D050"/>
            </a:solidFill>
            <a:ln w="31750">
              <a:solidFill>
                <a:srgbClr val="F2F3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Pfeil nach unten 28"/>
            <p:cNvSpPr/>
            <p:nvPr/>
          </p:nvSpPr>
          <p:spPr>
            <a:xfrm>
              <a:off x="15661952" y="15256255"/>
              <a:ext cx="540000" cy="504056"/>
            </a:xfrm>
            <a:prstGeom prst="downArrow">
              <a:avLst/>
            </a:prstGeom>
            <a:solidFill>
              <a:srgbClr val="92D050"/>
            </a:solidFill>
            <a:ln w="31750">
              <a:solidFill>
                <a:srgbClr val="F2F3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Pfeil nach unten 29"/>
            <p:cNvSpPr/>
            <p:nvPr/>
          </p:nvSpPr>
          <p:spPr>
            <a:xfrm>
              <a:off x="15662612" y="16625142"/>
              <a:ext cx="540000" cy="504056"/>
            </a:xfrm>
            <a:prstGeom prst="downArrow">
              <a:avLst/>
            </a:prstGeom>
            <a:solidFill>
              <a:srgbClr val="92D050"/>
            </a:solidFill>
            <a:ln w="31750">
              <a:solidFill>
                <a:srgbClr val="F2F3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2" name="Textfeld 31"/>
          <p:cNvSpPr txBox="1"/>
          <p:nvPr/>
        </p:nvSpPr>
        <p:spPr>
          <a:xfrm>
            <a:off x="20204161" y="21847877"/>
            <a:ext cx="10164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600" b="1" baseline="-10000" dirty="0" smtClean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  <a:sym typeface="Wingdings"/>
              </a:rPr>
              <a:t></a:t>
            </a:r>
            <a:endParaRPr lang="de-DE" sz="9600" b="1" baseline="-10000" dirty="0">
              <a:solidFill>
                <a:srgbClr val="92D050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71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Benutzerdefiniert</PresentationFormat>
  <Paragraphs>38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Machen Sie den Heizungs-Check! Effizient heizen und Kosten sparen</vt:lpstr>
    </vt:vector>
  </TitlesOfParts>
  <Company>FHG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IFAM</dc:creator>
  <cp:lastModifiedBy>ifam</cp:lastModifiedBy>
  <cp:revision>57</cp:revision>
  <cp:lastPrinted>2016-03-31T14:25:59Z</cp:lastPrinted>
  <dcterms:created xsi:type="dcterms:W3CDTF">2016-03-01T08:51:44Z</dcterms:created>
  <dcterms:modified xsi:type="dcterms:W3CDTF">2016-03-31T14:44:38Z</dcterms:modified>
</cp:coreProperties>
</file>